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74" r:id="rId3"/>
    <p:sldId id="269" r:id="rId4"/>
    <p:sldId id="258" r:id="rId5"/>
    <p:sldId id="275" r:id="rId6"/>
    <p:sldId id="259" r:id="rId7"/>
    <p:sldId id="260" r:id="rId8"/>
    <p:sldId id="262" r:id="rId9"/>
    <p:sldId id="265" r:id="rId10"/>
    <p:sldId id="278" r:id="rId11"/>
    <p:sldId id="277" r:id="rId12"/>
    <p:sldId id="272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0420" autoAdjust="0"/>
  </p:normalViewPr>
  <p:slideViewPr>
    <p:cSldViewPr>
      <p:cViewPr varScale="1">
        <p:scale>
          <a:sx n="79" d="100"/>
          <a:sy n="79" d="100"/>
        </p:scale>
        <p:origin x="138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Word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208119733932803"/>
          <c:y val="4.5876636602667123E-2"/>
          <c:w val="0.5048536273747366"/>
          <c:h val="0.90844640999484849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'[Диаграмма в Microsoft Word]Лист1'!$A$16:$A$27</c:f>
              <c:strCache>
                <c:ptCount val="12"/>
                <c:pt idx="0">
                  <c:v>Играет ли Ваш ребёнок в компьютерные игры? </c:v>
                </c:pt>
                <c:pt idx="1">
                  <c:v>Часто ли Ваш ребёнок смотрит телевизор? </c:v>
                </c:pt>
                <c:pt idx="2">
                  <c:v>Часто ли Вы общаетесь со своим ребёнком, доверительно беседуете?</c:v>
                </c:pt>
                <c:pt idx="3">
                  <c:v>Если ребёнок совершил плохой поступок, какие меры воздействия Вы принимаете?</c:v>
                </c:pt>
                <c:pt idx="4">
                  <c:v>Воспитываете ли Вы у детей нравственные чувства?</c:v>
                </c:pt>
                <c:pt idx="5">
                  <c:v>Читаете ли Вы ребёнку русские народные сказки, пословицы, поговорки?</c:v>
                </c:pt>
                <c:pt idx="6">
                  <c:v>Умеет ли Ваш ребёнок вести себя воспитанно?</c:v>
                </c:pt>
                <c:pt idx="7">
                  <c:v>Как Вы отнесётесь к тому, что Ваш ребёнок будет посещать православный храм?</c:v>
                </c:pt>
                <c:pt idx="8">
                  <c:v>Посещаете ли Вы православный Храм?</c:v>
                </c:pt>
                <c:pt idx="9">
                  <c:v>Крестили ли Вы ребёнка в Церкви?</c:v>
                </c:pt>
                <c:pt idx="10">
                  <c:v>Отмечаете ли вы в семье православные праздники?</c:v>
                </c:pt>
                <c:pt idx="11">
                  <c:v>Считаете ли вы свою семью православной</c:v>
                </c:pt>
              </c:strCache>
            </c:strRef>
          </c:cat>
          <c:val>
            <c:numRef>
              <c:f>'[Диаграмма в Microsoft Word]Лист1'!$B$16:$B$27</c:f>
              <c:numCache>
                <c:formatCode>0%</c:formatCode>
                <c:ptCount val="12"/>
                <c:pt idx="0">
                  <c:v>6.0000000000000123E-3</c:v>
                </c:pt>
                <c:pt idx="1">
                  <c:v>9.0000000000000288E-3</c:v>
                </c:pt>
                <c:pt idx="2">
                  <c:v>6.5000000000000118E-3</c:v>
                </c:pt>
                <c:pt idx="3">
                  <c:v>8.5000000000000214E-3</c:v>
                </c:pt>
                <c:pt idx="4">
                  <c:v>1.0000000000000021E-2</c:v>
                </c:pt>
                <c:pt idx="5">
                  <c:v>9.9000000000000216E-3</c:v>
                </c:pt>
                <c:pt idx="6">
                  <c:v>7.0000000000000123E-3</c:v>
                </c:pt>
                <c:pt idx="7">
                  <c:v>9.8000000000000274E-3</c:v>
                </c:pt>
                <c:pt idx="8">
                  <c:v>9.9000000000000216E-3</c:v>
                </c:pt>
                <c:pt idx="9">
                  <c:v>9.9000000000000216E-3</c:v>
                </c:pt>
                <c:pt idx="10">
                  <c:v>9.8000000000000274E-3</c:v>
                </c:pt>
                <c:pt idx="11">
                  <c:v>9.9000000000000216E-3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C-4408-8A76-9E5870EFBBAC}"/>
            </c:ext>
          </c:extLst>
        </c:ser>
        <c:ser>
          <c:idx val="1"/>
          <c:order val="1"/>
          <c:invertIfNegative val="0"/>
          <c:cat>
            <c:strRef>
              <c:f>'[Диаграмма в Microsoft Word]Лист1'!$A$16:$A$27</c:f>
              <c:strCache>
                <c:ptCount val="12"/>
                <c:pt idx="0">
                  <c:v>Играет ли Ваш ребёнок в компьютерные игры? </c:v>
                </c:pt>
                <c:pt idx="1">
                  <c:v>Часто ли Ваш ребёнок смотрит телевизор? </c:v>
                </c:pt>
                <c:pt idx="2">
                  <c:v>Часто ли Вы общаетесь со своим ребёнком, доверительно беседуете?</c:v>
                </c:pt>
                <c:pt idx="3">
                  <c:v>Если ребёнок совершил плохой поступок, какие меры воздействия Вы принимаете?</c:v>
                </c:pt>
                <c:pt idx="4">
                  <c:v>Воспитываете ли Вы у детей нравственные чувства?</c:v>
                </c:pt>
                <c:pt idx="5">
                  <c:v>Читаете ли Вы ребёнку русские народные сказки, пословицы, поговорки?</c:v>
                </c:pt>
                <c:pt idx="6">
                  <c:v>Умеет ли Ваш ребёнок вести себя воспитанно?</c:v>
                </c:pt>
                <c:pt idx="7">
                  <c:v>Как Вы отнесётесь к тому, что Ваш ребёнок будет посещать православный храм?</c:v>
                </c:pt>
                <c:pt idx="8">
                  <c:v>Посещаете ли Вы православный Храм?</c:v>
                </c:pt>
                <c:pt idx="9">
                  <c:v>Крестили ли Вы ребёнка в Церкви?</c:v>
                </c:pt>
                <c:pt idx="10">
                  <c:v>Отмечаете ли вы в семье православные праздники?</c:v>
                </c:pt>
                <c:pt idx="11">
                  <c:v>Считаете ли вы свою семью православной</c:v>
                </c:pt>
              </c:strCache>
            </c:strRef>
          </c:cat>
          <c:val>
            <c:numRef>
              <c:f>'[Диаграмма в Microsoft Word]Лист1'!$C$16:$C$27</c:f>
              <c:numCache>
                <c:formatCode>0%</c:formatCode>
                <c:ptCount val="12"/>
                <c:pt idx="0">
                  <c:v>4.0000000000000088E-3</c:v>
                </c:pt>
                <c:pt idx="1">
                  <c:v>1.0000000000000024E-3</c:v>
                </c:pt>
                <c:pt idx="2">
                  <c:v>3.5000000000000092E-3</c:v>
                </c:pt>
                <c:pt idx="3">
                  <c:v>1.5000000000000039E-3</c:v>
                </c:pt>
                <c:pt idx="4">
                  <c:v>0</c:v>
                </c:pt>
                <c:pt idx="5">
                  <c:v>1.000000000000004E-4</c:v>
                </c:pt>
                <c:pt idx="6">
                  <c:v>3.0000000000000079E-3</c:v>
                </c:pt>
                <c:pt idx="7">
                  <c:v>2.0000000000000052E-4</c:v>
                </c:pt>
                <c:pt idx="8">
                  <c:v>1.000000000000004E-4</c:v>
                </c:pt>
                <c:pt idx="9">
                  <c:v>1.000000000000004E-4</c:v>
                </c:pt>
                <c:pt idx="10">
                  <c:v>2.0000000000000052E-4</c:v>
                </c:pt>
                <c:pt idx="11">
                  <c:v>1.000000000000004E-4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C-4408-8A76-9E5870EFB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95937280"/>
        <c:axId val="95938816"/>
        <c:axId val="0"/>
      </c:bar3DChart>
      <c:catAx>
        <c:axId val="95937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5938816"/>
        <c:crosses val="autoZero"/>
        <c:auto val="1"/>
        <c:lblAlgn val="ctr"/>
        <c:lblOffset val="100"/>
        <c:tickLblSkip val="1"/>
        <c:noMultiLvlLbl val="0"/>
      </c:catAx>
      <c:valAx>
        <c:axId val="9593881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95937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AAB0-5955-45CB-A922-6295E846BDD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1DF5-C7AB-4901-AFCA-902F7C71F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DF5-C7AB-4901-AFCA-902F7C71F1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DF5-C7AB-4901-AFCA-902F7C71F1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DF5-C7AB-4901-AFCA-902F7C71F1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7DF1EE-7E97-4C37-93C6-99CEF141D38E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48093-9C3D-4748-AE7D-7196336C27E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208912" cy="1828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Духовно-нравственное воспитание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детей на основе православных традиций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589240"/>
            <a:ext cx="3353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Подготовила воспитатель </a:t>
            </a:r>
          </a:p>
          <a:p>
            <a:r>
              <a:rPr lang="ru-RU" b="1" dirty="0">
                <a:solidFill>
                  <a:schemeClr val="bg1"/>
                </a:solidFill>
              </a:rPr>
              <a:t>МКДОУ детский сад №</a:t>
            </a:r>
            <a:r>
              <a:rPr lang="ru-RU" b="1" dirty="0" smtClean="0">
                <a:solidFill>
                  <a:schemeClr val="bg1"/>
                </a:solidFill>
              </a:rPr>
              <a:t>2,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Острогожск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Денисова Св. 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I:\фото по духовно-нравственному\DSCN734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2420885"/>
            <a:ext cx="2700301" cy="3600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фото по духовно-нравственному\DSCN7180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70029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69534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1" y="7316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Наш </a:t>
            </a:r>
            <a:r>
              <a:rPr lang="ru-RU" b="1" dirty="0"/>
              <a:t>опыт показал, что Православный праздник в детском саду положительно влияет на всех детей. Ребята еще долго сохраняют в </a:t>
            </a:r>
            <a:r>
              <a:rPr lang="ru-RU" b="1" dirty="0" smtClean="0"/>
              <a:t> душе </a:t>
            </a:r>
            <a:r>
              <a:rPr lang="ru-RU" b="1" dirty="0"/>
              <a:t>радость от праздничного события,  рассказывают в семье </a:t>
            </a:r>
            <a:r>
              <a:rPr lang="ru-RU" b="1" dirty="0" smtClean="0"/>
              <a:t>о  своих </a:t>
            </a:r>
            <a:r>
              <a:rPr lang="ru-RU" b="1" dirty="0"/>
              <a:t>впечатлениях</a:t>
            </a:r>
            <a:r>
              <a:rPr lang="ru-RU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317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:\картинки пезентация\1600x1200_418142_[www.ArtFile.ru]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Праздник, посвящённый 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Дню Победы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77072"/>
            <a:ext cx="4965642" cy="923330"/>
          </a:xfrm>
          <a:prstGeom prst="rect">
            <a:avLst/>
          </a:prstGeom>
          <a:noFill/>
          <a:ln w="15875" cmpd="thinThick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/>
              <a:t>В День 9 Мая звонко горны поют.</a:t>
            </a:r>
          </a:p>
          <a:p>
            <a:r>
              <a:rPr lang="ru-RU" b="1" dirty="0" smtClean="0"/>
              <a:t>Пусть звучит, не смолкая, </a:t>
            </a:r>
          </a:p>
          <a:p>
            <a:r>
              <a:rPr lang="ru-RU" b="1" dirty="0" smtClean="0"/>
              <a:t>В честь Победы салют!!!</a:t>
            </a:r>
            <a:endParaRPr lang="ru-RU" b="1" dirty="0"/>
          </a:p>
        </p:txBody>
      </p:sp>
      <p:pic>
        <p:nvPicPr>
          <p:cNvPr id="9" name="Рисунок 8" descr="D:\фото детский сад\встреча с ветераном\DSC03682.JPG"/>
          <p:cNvPicPr/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4"/>
          <a:stretch>
            <a:fillRect/>
          </a:stretch>
        </p:blipFill>
        <p:spPr bwMode="auto">
          <a:xfrm>
            <a:off x="683568" y="1340768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D:\фото детский сад\встреча с ветераном\DSC03665.JPG"/>
          <p:cNvPicPr/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604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День ПОБЕДЫ ПРОЕКТ\pic.jpg"/>
          <p:cNvPicPr/>
          <p:nvPr/>
        </p:nvPicPr>
        <p:blipFill>
          <a:blip r:embed="rId5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5256584" cy="180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картинки пезентация\art_bulletin-board--01_14-1920x14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Работа с родителями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9600" b="1" dirty="0" smtClean="0"/>
              <a:t>Родительские собрания на духовно- нравственные темы;</a:t>
            </a:r>
          </a:p>
          <a:p>
            <a:pPr marL="0" indent="0">
              <a:buNone/>
            </a:pPr>
            <a:endParaRPr lang="ru-RU" sz="9600" b="1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sz="9600" b="1" dirty="0" smtClean="0"/>
              <a:t>Открытые занятия;</a:t>
            </a:r>
          </a:p>
          <a:p>
            <a:pPr marL="0" indent="0">
              <a:buFont typeface="Wingdings" pitchFamily="2" charset="2"/>
              <a:buChar char="v"/>
            </a:pPr>
            <a:endParaRPr lang="ru-RU" sz="9600" b="1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sz="9600" b="1" dirty="0" smtClean="0"/>
              <a:t>Совместные учебные мероприятия (выставки, конкурсы, семинары-собеседования и др.);</a:t>
            </a:r>
          </a:p>
          <a:p>
            <a:pPr marL="0" indent="0">
              <a:buFont typeface="Wingdings" pitchFamily="2" charset="2"/>
              <a:buChar char="v"/>
            </a:pPr>
            <a:endParaRPr lang="ru-RU" sz="9600" b="1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sz="9600" b="1" dirty="0" smtClean="0"/>
              <a:t>Наглядные виды работы: </a:t>
            </a:r>
            <a:r>
              <a:rPr lang="ru-RU" sz="9600" b="1" dirty="0" err="1" smtClean="0"/>
              <a:t>информ</a:t>
            </a:r>
            <a:r>
              <a:rPr lang="ru-RU" sz="9600" b="1" dirty="0" smtClean="0"/>
              <a:t>. стенды для родителей, папки-передвижки, выставки детских работ, дидактических игр, литературы;</a:t>
            </a:r>
          </a:p>
          <a:p>
            <a:pPr marL="0" indent="0">
              <a:buFont typeface="Wingdings" pitchFamily="2" charset="2"/>
              <a:buChar char="v"/>
            </a:pPr>
            <a:endParaRPr lang="ru-RU" sz="9600" b="1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sz="9600" b="1" dirty="0" smtClean="0"/>
              <a:t>Совместные с родителя</a:t>
            </a:r>
            <a:r>
              <a:rPr lang="ru-RU" sz="11200" b="1" dirty="0" smtClean="0"/>
              <a:t>ми праздники.</a:t>
            </a:r>
          </a:p>
          <a:p>
            <a:pPr marL="0" indent="0">
              <a:buNone/>
            </a:pPr>
            <a:r>
              <a:rPr lang="ru-RU" sz="11200" dirty="0" smtClean="0"/>
              <a:t>         </a:t>
            </a:r>
          </a:p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      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113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:\картинки пезентация\sfondo-desktop-3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2800" b="1" dirty="0" smtClean="0"/>
              <a:t>Работа </a:t>
            </a:r>
            <a:r>
              <a:rPr lang="ru-RU" sz="2800" b="1" dirty="0"/>
              <a:t>по развитию нравственного начала в детях сложна, многогранна и никогда не кончается. Мы надеемся, что добрые семена взрастут в детских душах и наши дети вырастут добрыми и умными, хорошими гражданами родной страны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113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43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 темы: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Отчуждение человека от духовной культуры и традиций;</a:t>
            </a:r>
          </a:p>
          <a:p>
            <a:r>
              <a:rPr lang="ru-RU" sz="2400" dirty="0" smtClean="0"/>
              <a:t>Средства массовой информации влекут падение нравов и пропагандируют чужеродную для России культуру;</a:t>
            </a:r>
          </a:p>
          <a:p>
            <a:r>
              <a:rPr lang="ru-RU" sz="2400" dirty="0" err="1" smtClean="0"/>
              <a:t>Криминогенность</a:t>
            </a:r>
            <a:r>
              <a:rPr lang="ru-RU" sz="2400" dirty="0" smtClean="0"/>
              <a:t> общества;</a:t>
            </a:r>
          </a:p>
          <a:p>
            <a:r>
              <a:rPr lang="ru-RU" sz="2400" dirty="0" smtClean="0"/>
              <a:t>Экономическая нестабильность;</a:t>
            </a:r>
          </a:p>
          <a:p>
            <a:r>
              <a:rPr lang="ru-RU" sz="2400" dirty="0" smtClean="0"/>
              <a:t>Социальная незащищённость населения;</a:t>
            </a:r>
          </a:p>
          <a:p>
            <a:r>
              <a:rPr lang="ru-RU" sz="2400" dirty="0" smtClean="0"/>
              <a:t>Утрата ценностных ориентиров общества, нравственный кризис населения;</a:t>
            </a:r>
          </a:p>
          <a:p>
            <a:r>
              <a:rPr lang="ru-RU" sz="2400" dirty="0" smtClean="0"/>
              <a:t>Неправильная стратегия воспитания ребёнка в семье и обществе.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980728"/>
            <a:ext cx="7488832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« …</a:t>
            </a:r>
            <a:r>
              <a:rPr lang="ru-RU" sz="1600" b="1" dirty="0"/>
              <a:t>Т</a:t>
            </a:r>
            <a:r>
              <a:rPr lang="ru-RU" sz="1600" b="1" dirty="0" smtClean="0"/>
              <a:t>рудно </a:t>
            </a:r>
            <a:r>
              <a:rPr lang="ru-RU" sz="1600" b="1" dirty="0"/>
              <a:t>не согласиться с теми, кто утверждает, что без христианства, православной веры, без возникшей на их базе культуры вряд ли состоялась бы Россия. Поэтому важно вернуться к этим первоисточникам, когда мы вновь обретаем себя, ищем нравственные основы  </a:t>
            </a:r>
            <a:r>
              <a:rPr lang="ru-RU" sz="1600" b="1" dirty="0" smtClean="0"/>
              <a:t>жизни. »</a:t>
            </a:r>
            <a:r>
              <a:rPr lang="ru-RU" sz="1600" b="1" i="1" dirty="0" smtClean="0"/>
              <a:t>     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           В.В</a:t>
            </a:r>
            <a:r>
              <a:rPr lang="ru-RU" sz="1600" b="1" i="1" dirty="0"/>
              <a:t>. </a:t>
            </a:r>
            <a:r>
              <a:rPr lang="ru-RU" sz="1600" b="1" i="1" dirty="0" smtClean="0"/>
              <a:t>Путин</a:t>
            </a:r>
            <a:endParaRPr lang="ru-RU" sz="1600" b="1" i="1" dirty="0"/>
          </a:p>
        </p:txBody>
      </p:sp>
      <p:pic>
        <p:nvPicPr>
          <p:cNvPr id="1028" name="Picture 4" descr="http://afisha.surguta.ru/sites/default/files/put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2636912"/>
            <a:ext cx="4896544" cy="380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8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23528"/>
            <a:ext cx="9324528" cy="115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96944" cy="5749248"/>
          </a:xfrm>
          <a:solidFill>
            <a:sysClr val="window" lastClr="FFFFFF">
              <a:alpha val="69000"/>
            </a:sys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Условия для работы по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духовно-нравственному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 воспитанию детей в дошкольном учреждении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3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Наличие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предметно-развивающей среды для воспитательно-образовательного процесса; </a:t>
            </a:r>
          </a:p>
          <a:p>
            <a:pPr lvl="0"/>
            <a:r>
              <a:rPr lang="ru-RU" sz="2400" dirty="0">
                <a:latin typeface="Calibri" pitchFamily="34" charset="0"/>
                <a:cs typeface="Calibri" pitchFamily="34" charset="0"/>
              </a:rPr>
              <a:t>Обеспечение программно-методической и художественной литературой; </a:t>
            </a:r>
          </a:p>
          <a:p>
            <a:pPr lvl="0"/>
            <a:r>
              <a:rPr lang="ru-RU" sz="2400" dirty="0">
                <a:latin typeface="Calibri" pitchFamily="34" charset="0"/>
                <a:cs typeface="Calibri" pitchFamily="34" charset="0"/>
              </a:rPr>
              <a:t>Профессиональная подготовка воспитателей по данному вопросу. </a:t>
            </a:r>
          </a:p>
          <a:p>
            <a:endParaRPr lang="ru-RU" sz="23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364">
            <a:off x="6585865" y="-125336"/>
            <a:ext cx="2469785" cy="19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9226">
            <a:off x="7380312" y="212161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32241" y="5949288"/>
            <a:ext cx="46090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2719" y="5949288"/>
            <a:ext cx="4572000" cy="5760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075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961" y="5373216"/>
            <a:ext cx="46090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73216"/>
            <a:ext cx="4572000" cy="5760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60188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Результаты анкетирования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Calibri" pitchFamily="34" charset="0"/>
                <a:cs typeface="Calibri" pitchFamily="34" charset="0"/>
              </a:rPr>
              <a:t>Несмотря на различные мнения, всем родителям хотелось бы, чтобы их дети были знакомы с традициями, религией и выросли с четкими представлениями о морали и нравственности. В среднем 95% семей называют себя православными и положительно относятся к тому, чтобы их ребёнок стал участником встреч с православным священником, вместе с воспитателем ходил на экскурсию в Храм.</a:t>
            </a:r>
          </a:p>
          <a:p>
            <a:endParaRPr lang="ru-RU" sz="19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04475"/>
              </p:ext>
            </p:extLst>
          </p:nvPr>
        </p:nvGraphicFramePr>
        <p:xfrm>
          <a:off x="251520" y="764704"/>
          <a:ext cx="87484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1146309"/>
            <a:ext cx="4013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Считаете ли вы свою семью Православной?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50164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Отмечаете ли вы </a:t>
            </a:r>
            <a:r>
              <a:rPr lang="ru-RU" sz="1400" dirty="0" smtClean="0"/>
              <a:t>православные  праздники</a:t>
            </a:r>
            <a:r>
              <a:rPr lang="ru-RU" sz="1400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650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Крестили ли Вы ребёнка в Церкви?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90673"/>
            <a:ext cx="3646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Посещаете ли Вы православный Храм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342564"/>
            <a:ext cx="3848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Ваше отношение к посещению ребенком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православного Храма </a:t>
            </a:r>
            <a:r>
              <a:rPr lang="ru-RU" sz="1400" dirty="0"/>
              <a:t>с воспитателями?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317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Умеет ли Ваш ребёнок вести себя </a:t>
            </a:r>
            <a:r>
              <a:rPr lang="ru-RU" sz="1400" dirty="0" smtClean="0"/>
              <a:t>воспитанно?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0689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Читаете ли Вы ребёнку русские </a:t>
            </a:r>
            <a:r>
              <a:rPr lang="ru-RU" sz="1400" dirty="0" smtClean="0"/>
              <a:t>нар. сказки</a:t>
            </a:r>
            <a:r>
              <a:rPr lang="ru-RU" sz="1400" dirty="0"/>
              <a:t>, пословицы, поговорки?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5010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Воспитываете ли Вы у детей </a:t>
            </a:r>
            <a:r>
              <a:rPr lang="ru-RU" sz="1400" dirty="0" smtClean="0"/>
              <a:t>нравств. </a:t>
            </a:r>
            <a:r>
              <a:rPr lang="ru-RU" sz="1400" dirty="0"/>
              <a:t>ч</a:t>
            </a:r>
            <a:r>
              <a:rPr lang="ru-RU" sz="1400" dirty="0" smtClean="0"/>
              <a:t>увства?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920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Что вы предпримете, если ребенок совершит плохой поступок?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2210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Часто ли </a:t>
            </a:r>
            <a:r>
              <a:rPr lang="ru-RU" sz="1400" dirty="0"/>
              <a:t>Вы общаетесь со своим </a:t>
            </a:r>
            <a:r>
              <a:rPr lang="ru-RU" sz="1400" dirty="0" smtClean="0"/>
              <a:t>ребёнком?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288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Часто ли Ваш ребёнок смотрит телевизор?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4704" y="48695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Играет ли Ваш ребёнок в компьютерные игры?</a:t>
            </a:r>
          </a:p>
        </p:txBody>
      </p:sp>
    </p:spTree>
    <p:extLst>
      <p:ext uri="{BB962C8B-B14F-4D97-AF65-F5344CB8AC3E}">
        <p14:creationId xmlns:p14="http://schemas.microsoft.com/office/powerpoint/2010/main" val="7035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72560" cy="51033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Создание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предметно-развивающей среды </a:t>
            </a:r>
            <a:endParaRPr lang="ru-RU" sz="3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79512" y="1340768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637950" cy="2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4320480" cy="237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701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Новая папка\DSC_0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83488"/>
            <a:ext cx="38701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531" y="332656"/>
            <a:ext cx="6965245" cy="864096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Музей старины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55726"/>
            <a:ext cx="2752979" cy="18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0052" y="1546143"/>
            <a:ext cx="3654152" cy="5078313"/>
          </a:xfrm>
          <a:prstGeom prst="rect">
            <a:avLst/>
          </a:prstGeom>
          <a:solidFill>
            <a:sysClr val="window" lastClr="FFFFFF">
              <a:alpha val="63000"/>
            </a:sys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Очень важно приобщать детей к истокам зарождения наших традиций. В дошкольном учреждении основной задачей педагога является соединение обучения и воспитания, через изучение традиций нашей культуры и предоставление детям возможности познакомиться с культурным наследием наших предков. Одной из форм в этом направлении является создание музея старины.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I:\Новая папка\DSC_02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272" y="4019794"/>
            <a:ext cx="1795904" cy="2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Новая папка\DSC_02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0" y="2996952"/>
            <a:ext cx="2513141" cy="16825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Жулябина\DSC031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0" y="4817428"/>
            <a:ext cx="2513142" cy="18848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Новая папка\DSC_0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272" y="1260790"/>
            <a:ext cx="1795904" cy="26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Экскурсии в Храм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077072"/>
            <a:ext cx="4608512" cy="2554545"/>
          </a:xfrm>
          <a:prstGeom prst="rect">
            <a:avLst/>
          </a:prstGeom>
          <a:noFill/>
          <a:ln w="15875" cmpd="thinThick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Экскурсии в храм являются важным компонентом формирования духовности. С детьми мы посещаем храм, рассказываем об его устройстве и назначении. Учим трепетно относиться к иконам, святыням церкви. Некоторые дети вместе с родителями посещают ближайшие монастыри (</a:t>
            </a:r>
            <a:r>
              <a:rPr lang="ru-RU" sz="1600" b="1" dirty="0" err="1" smtClean="0"/>
              <a:t>Дивногорье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Костомарово</a:t>
            </a:r>
            <a:r>
              <a:rPr lang="ru-RU" sz="1600" b="1" dirty="0" smtClean="0"/>
              <a:t>), затем рассказывают в группе о своих впечатлениях.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02613" cy="525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3" name="Picture 3" descr="http://in.prihod.ru/users/93/1593/files/9a816b48438b38dc42f1f97120fa80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392488" cy="27409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64096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Знакомство с праздничной народной культурой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33492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   </a:t>
            </a:r>
            <a:r>
              <a:rPr lang="ru-RU" sz="1700" b="1" dirty="0" smtClean="0"/>
              <a:t>На </a:t>
            </a:r>
            <a:r>
              <a:rPr lang="ru-RU" sz="1700" b="1" dirty="0"/>
              <a:t>музыкальных занятиях </a:t>
            </a:r>
            <a:endParaRPr lang="ru-RU" sz="1700" b="1" dirty="0" smtClean="0"/>
          </a:p>
          <a:p>
            <a:r>
              <a:rPr lang="ru-RU" sz="1700" b="1" dirty="0"/>
              <a:t> </a:t>
            </a:r>
            <a:r>
              <a:rPr lang="ru-RU" sz="1700" b="1" dirty="0" smtClean="0"/>
              <a:t>дети разучивают </a:t>
            </a:r>
            <a:r>
              <a:rPr lang="ru-RU" sz="1700" b="1" dirty="0"/>
              <a:t>народные песни и танцы. С помощью народных праздников «Пришла Коляда накануне Рождества», «Ой, ты, Масленица»,  «Красная горка</a:t>
            </a:r>
            <a:r>
              <a:rPr lang="ru-RU" sz="1700" b="1" dirty="0" smtClean="0"/>
              <a:t>», </a:t>
            </a:r>
            <a:r>
              <a:rPr lang="ru-RU" sz="1700" b="1" dirty="0"/>
              <a:t>знакомятся с праздничной культурой русского народа.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115" y="8253536"/>
            <a:ext cx="11476946" cy="86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D:\фото детский сад\Масленица\IMG_1410.jpg"/>
          <p:cNvPicPr/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8291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http://100-bal.ru/pars_docs/refs/55/54534/54534_html_m13ddfbec.jpg"/>
          <p:cNvPicPr/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72408" cy="26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http://www.the-walls.net/wallpapers/2013/11/christmas-26-600x800.jpg"/>
          <p:cNvPicPr/>
          <p:nvPr/>
        </p:nvPicPr>
        <p:blipFill>
          <a:blip r:embed="rId6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4536504" cy="196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494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616</Words>
  <Application>Microsoft Office PowerPoint</Application>
  <PresentationFormat>Экран (4:3)</PresentationFormat>
  <Paragraphs>113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</vt:lpstr>
      <vt:lpstr>Wingdings 2</vt:lpstr>
      <vt:lpstr>Поток</vt:lpstr>
      <vt:lpstr>  Духовно-нравственное воспитание  детей на основе православных традиций</vt:lpstr>
      <vt:lpstr>Актуальность  темы:</vt:lpstr>
      <vt:lpstr>Презентация PowerPoint</vt:lpstr>
      <vt:lpstr>                       Условия для работы по    духовно-нравственному    воспитанию детей в дошкольном учреждении            </vt:lpstr>
      <vt:lpstr>Презентация PowerPoint</vt:lpstr>
      <vt:lpstr>  Создание предметно-развивающей среды </vt:lpstr>
      <vt:lpstr>         Музей старины</vt:lpstr>
      <vt:lpstr>         Экскурсии в Храм</vt:lpstr>
      <vt:lpstr>Знакомство с праздничной народной культурой</vt:lpstr>
      <vt:lpstr>Презентация PowerPoint</vt:lpstr>
      <vt:lpstr>             Праздник, посвящённый  Дню Победы</vt:lpstr>
      <vt:lpstr>             Работа с родителями</vt:lpstr>
      <vt:lpstr> 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в детском саду</dc:title>
  <dc:creator>Anthony</dc:creator>
  <cp:lastModifiedBy>AORUS</cp:lastModifiedBy>
  <cp:revision>158</cp:revision>
  <dcterms:created xsi:type="dcterms:W3CDTF">2012-11-03T15:54:50Z</dcterms:created>
  <dcterms:modified xsi:type="dcterms:W3CDTF">2022-06-08T19:56:48Z</dcterms:modified>
</cp:coreProperties>
</file>